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80" r:id="rId3"/>
    <p:sldId id="281" r:id="rId4"/>
    <p:sldId id="282" r:id="rId5"/>
    <p:sldId id="283" r:id="rId6"/>
    <p:sldId id="287" r:id="rId7"/>
    <p:sldId id="285" r:id="rId8"/>
    <p:sldId id="268" r:id="rId9"/>
    <p:sldId id="286" r:id="rId10"/>
    <p:sldId id="269" r:id="rId11"/>
    <p:sldId id="273" r:id="rId12"/>
    <p:sldId id="274" r:id="rId13"/>
    <p:sldId id="275" r:id="rId14"/>
    <p:sldId id="276" r:id="rId15"/>
    <p:sldId id="277" r:id="rId16"/>
    <p:sldId id="278" r:id="rId17"/>
  </p:sldIdLst>
  <p:sldSz cx="9144000" cy="5143500" type="screen16x9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FFE9"/>
    <a:srgbClr val="FFCDCD"/>
    <a:srgbClr val="FF818D"/>
    <a:srgbClr val="5E5E5E"/>
    <a:srgbClr val="7FA0FD"/>
    <a:srgbClr val="9BF5FF"/>
    <a:srgbClr val="2E26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20"/>
    <p:restoredTop sz="94660"/>
  </p:normalViewPr>
  <p:slideViewPr>
    <p:cSldViewPr>
      <p:cViewPr varScale="1">
        <p:scale>
          <a:sx n="145" d="100"/>
          <a:sy n="145" d="100"/>
        </p:scale>
        <p:origin x="-642" y="-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7B08-E335-430D-9A94-F3336FCF5CEE}" type="datetimeFigureOut">
              <a:rPr lang="zh-TW" altLang="en-US" smtClean="0"/>
              <a:t>2017/4/24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B2D64-08AB-41E2-9A63-0A50B791F2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9137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7B08-E335-430D-9A94-F3336FCF5CEE}" type="datetimeFigureOut">
              <a:rPr lang="zh-TW" altLang="en-US" smtClean="0"/>
              <a:t>2017/4/24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B2D64-08AB-41E2-9A63-0A50B791F2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7508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7B08-E335-430D-9A94-F3336FCF5CEE}" type="datetimeFigureOut">
              <a:rPr lang="zh-TW" altLang="en-US" smtClean="0"/>
              <a:t>2017/4/24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B2D64-08AB-41E2-9A63-0A50B791F2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482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7B08-E335-430D-9A94-F3336FCF5CEE}" type="datetimeFigureOut">
              <a:rPr lang="zh-TW" altLang="en-US" smtClean="0"/>
              <a:t>2017/4/24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B2D64-08AB-41E2-9A63-0A50B791F2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9363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7B08-E335-430D-9A94-F3336FCF5CEE}" type="datetimeFigureOut">
              <a:rPr lang="zh-TW" altLang="en-US" smtClean="0"/>
              <a:t>2017/4/24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B2D64-08AB-41E2-9A63-0A50B791F2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459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7B08-E335-430D-9A94-F3336FCF5CEE}" type="datetimeFigureOut">
              <a:rPr lang="zh-TW" altLang="en-US" smtClean="0"/>
              <a:t>2017/4/24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B2D64-08AB-41E2-9A63-0A50B791F2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2082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7B08-E335-430D-9A94-F3336FCF5CEE}" type="datetimeFigureOut">
              <a:rPr lang="zh-TW" altLang="en-US" smtClean="0"/>
              <a:t>2017/4/24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B2D64-08AB-41E2-9A63-0A50B791F2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5709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7B08-E335-430D-9A94-F3336FCF5CEE}" type="datetimeFigureOut">
              <a:rPr lang="zh-TW" altLang="en-US" smtClean="0"/>
              <a:t>2017/4/24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B2D64-08AB-41E2-9A63-0A50B791F2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5308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7B08-E335-430D-9A94-F3336FCF5CEE}" type="datetimeFigureOut">
              <a:rPr lang="zh-TW" altLang="en-US" smtClean="0"/>
              <a:t>2017/4/24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B2D64-08AB-41E2-9A63-0A50B791F2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0705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7B08-E335-430D-9A94-F3336FCF5CEE}" type="datetimeFigureOut">
              <a:rPr lang="zh-TW" altLang="en-US" smtClean="0"/>
              <a:t>2017/4/24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B2D64-08AB-41E2-9A63-0A50B791F2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1423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7B08-E335-430D-9A94-F3336FCF5CEE}" type="datetimeFigureOut">
              <a:rPr lang="zh-TW" altLang="en-US" smtClean="0"/>
              <a:t>2017/4/24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B2D64-08AB-41E2-9A63-0A50B791F2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7805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597B08-E335-430D-9A94-F3336FCF5CEE}" type="datetimeFigureOut">
              <a:rPr lang="zh-TW" altLang="en-US" smtClean="0"/>
              <a:t>2017/4/24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BB2D64-08AB-41E2-9A63-0A50B791F2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1294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0" y="229475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000" b="1" dirty="0" smtClean="0">
                <a:solidFill>
                  <a:schemeClr val="bg1">
                    <a:lumMod val="95000"/>
                  </a:schemeClr>
                </a:solidFill>
                <a:latin typeface="華康秀風體W3" panose="03000309000000000000" pitchFamily="65" charset="-120"/>
                <a:ea typeface="華康秀風體W3" panose="03000309000000000000" pitchFamily="65" charset="-120"/>
              </a:rPr>
              <a:t>FaShare</a:t>
            </a:r>
            <a:r>
              <a:rPr lang="zh-TW" altLang="en-US" sz="3000" b="1" dirty="0">
                <a:solidFill>
                  <a:schemeClr val="bg1">
                    <a:lumMod val="95000"/>
                  </a:schemeClr>
                </a:solidFill>
                <a:latin typeface="華康秀風體W3" panose="03000309000000000000" pitchFamily="65" charset="-120"/>
                <a:ea typeface="華康秀風體W3" panose="03000309000000000000" pitchFamily="65" charset="-120"/>
              </a:rPr>
              <a:t>　</a:t>
            </a:r>
            <a:r>
              <a:rPr lang="zh-TW" altLang="en-US" sz="3000" b="1" dirty="0" smtClean="0">
                <a:solidFill>
                  <a:schemeClr val="bg1">
                    <a:lumMod val="95000"/>
                  </a:schemeClr>
                </a:solidFill>
                <a:latin typeface="華康秀風體W3" panose="03000309000000000000" pitchFamily="65" charset="-120"/>
                <a:ea typeface="華康秀風體W3" panose="03000309000000000000" pitchFamily="65" charset="-120"/>
              </a:rPr>
              <a:t>專屬於你的時尚</a:t>
            </a:r>
            <a:r>
              <a:rPr lang="zh-TW" altLang="en-US" sz="3000" b="1" dirty="0">
                <a:solidFill>
                  <a:schemeClr val="bg1">
                    <a:lumMod val="95000"/>
                  </a:schemeClr>
                </a:solidFill>
                <a:latin typeface="華康秀風體W3" panose="03000309000000000000" pitchFamily="65" charset="-120"/>
                <a:ea typeface="華康秀風體W3" panose="03000309000000000000" pitchFamily="65" charset="-120"/>
              </a:rPr>
              <a:t>平台</a:t>
            </a:r>
          </a:p>
        </p:txBody>
      </p:sp>
      <p:sp>
        <p:nvSpPr>
          <p:cNvPr id="8" name="矩形 7"/>
          <p:cNvSpPr/>
          <p:nvPr/>
        </p:nvSpPr>
        <p:spPr>
          <a:xfrm>
            <a:off x="178073" y="156338"/>
            <a:ext cx="8787854" cy="483082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5E5E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41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190" r="1190" b="4414"/>
          <a:stretch/>
        </p:blipFill>
        <p:spPr>
          <a:xfrm>
            <a:off x="1403648" y="1419622"/>
            <a:ext cx="5904656" cy="360040"/>
          </a:xfrm>
          <a:prstGeom prst="rect">
            <a:avLst/>
          </a:prstGeom>
        </p:spPr>
      </p:pic>
      <p:sp>
        <p:nvSpPr>
          <p:cNvPr id="4" name="六邊形 3"/>
          <p:cNvSpPr/>
          <p:nvPr/>
        </p:nvSpPr>
        <p:spPr>
          <a:xfrm rot="20846531">
            <a:off x="899592" y="627534"/>
            <a:ext cx="288032" cy="248303"/>
          </a:xfrm>
          <a:prstGeom prst="hexagon">
            <a:avLst>
              <a:gd name="adj" fmla="val 30549"/>
              <a:gd name="vf" fmla="val 11547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262821" y="618242"/>
            <a:ext cx="6276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pc="100" dirty="0"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浮動式功能列，隨著使用者頁面瀏覽而保持在網頁最</a:t>
            </a:r>
            <a:r>
              <a:rPr lang="zh-TW" altLang="en-US" spc="100" dirty="0" smtClean="0"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上方</a:t>
            </a:r>
            <a:endParaRPr lang="en-US" spc="100" dirty="0"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cxnSp>
        <p:nvCxnSpPr>
          <p:cNvPr id="7" name="肘形接點 6"/>
          <p:cNvCxnSpPr/>
          <p:nvPr/>
        </p:nvCxnSpPr>
        <p:spPr>
          <a:xfrm rot="16200000" flipH="1">
            <a:off x="855196" y="1043318"/>
            <a:ext cx="711955" cy="399578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六邊形 7"/>
          <p:cNvSpPr/>
          <p:nvPr/>
        </p:nvSpPr>
        <p:spPr>
          <a:xfrm rot="20846531">
            <a:off x="899592" y="2142871"/>
            <a:ext cx="288032" cy="248303"/>
          </a:xfrm>
          <a:prstGeom prst="hexagon">
            <a:avLst>
              <a:gd name="adj" fmla="val 30549"/>
              <a:gd name="vf" fmla="val 11547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262821" y="2130410"/>
            <a:ext cx="7494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pc="100" dirty="0"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浮動式的手機造型圖案，隨著不同頁面而有動畫效果，以展示功能</a:t>
            </a:r>
            <a:endParaRPr lang="en-US" spc="100" dirty="0"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63688" y="2787774"/>
            <a:ext cx="4104456" cy="1944216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/>
          <p:cNvSpPr/>
          <p:nvPr/>
        </p:nvSpPr>
        <p:spPr>
          <a:xfrm>
            <a:off x="1763688" y="2787774"/>
            <a:ext cx="4104456" cy="249416"/>
          </a:xfrm>
          <a:prstGeom prst="rect">
            <a:avLst/>
          </a:prstGeom>
          <a:solidFill>
            <a:srgbClr val="FFCDCD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圓角矩形 11"/>
          <p:cNvSpPr/>
          <p:nvPr/>
        </p:nvSpPr>
        <p:spPr>
          <a:xfrm>
            <a:off x="4572000" y="3219822"/>
            <a:ext cx="864096" cy="144016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 12"/>
          <p:cNvSpPr/>
          <p:nvPr/>
        </p:nvSpPr>
        <p:spPr>
          <a:xfrm>
            <a:off x="4644008" y="3435846"/>
            <a:ext cx="720080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橢圓 13"/>
          <p:cNvSpPr/>
          <p:nvPr/>
        </p:nvSpPr>
        <p:spPr>
          <a:xfrm>
            <a:off x="4968044" y="4551275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圓角矩形 14"/>
          <p:cNvSpPr/>
          <p:nvPr/>
        </p:nvSpPr>
        <p:spPr>
          <a:xfrm flipV="1">
            <a:off x="4788024" y="3304975"/>
            <a:ext cx="360040" cy="457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橢圓 15"/>
          <p:cNvSpPr/>
          <p:nvPr/>
        </p:nvSpPr>
        <p:spPr>
          <a:xfrm>
            <a:off x="5223501" y="3304975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矩形 18"/>
          <p:cNvSpPr/>
          <p:nvPr/>
        </p:nvSpPr>
        <p:spPr>
          <a:xfrm>
            <a:off x="1691680" y="3813888"/>
            <a:ext cx="144016" cy="108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肘形接點 17"/>
          <p:cNvCxnSpPr>
            <a:stCxn id="8" idx="2"/>
          </p:cNvCxnSpPr>
          <p:nvPr/>
        </p:nvCxnSpPr>
        <p:spPr>
          <a:xfrm rot="16200000" flipH="1">
            <a:off x="1970029" y="1437064"/>
            <a:ext cx="1464870" cy="3396789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28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" r="650"/>
          <a:stretch/>
        </p:blipFill>
        <p:spPr>
          <a:xfrm>
            <a:off x="972000" y="1419622"/>
            <a:ext cx="7200000" cy="3340022"/>
          </a:xfrm>
          <a:prstGeom prst="rect">
            <a:avLst/>
          </a:prstGeom>
        </p:spPr>
      </p:pic>
      <p:sp>
        <p:nvSpPr>
          <p:cNvPr id="5" name="六邊形 4"/>
          <p:cNvSpPr/>
          <p:nvPr/>
        </p:nvSpPr>
        <p:spPr>
          <a:xfrm rot="20846531">
            <a:off x="899592" y="627534"/>
            <a:ext cx="288032" cy="248303"/>
          </a:xfrm>
          <a:prstGeom prst="hexagon">
            <a:avLst>
              <a:gd name="adj" fmla="val 30549"/>
              <a:gd name="vf" fmla="val 11547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262821" y="61824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pc="100" dirty="0"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頁面</a:t>
            </a:r>
            <a:r>
              <a:rPr lang="zh-TW" altLang="en-US" spc="100" dirty="0" smtClean="0"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一</a:t>
            </a:r>
            <a:endParaRPr lang="en-US" spc="100" dirty="0"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78712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六邊形 4"/>
          <p:cNvSpPr/>
          <p:nvPr/>
        </p:nvSpPr>
        <p:spPr>
          <a:xfrm rot="20846531">
            <a:off x="899592" y="627534"/>
            <a:ext cx="288032" cy="248303"/>
          </a:xfrm>
          <a:prstGeom prst="hexagon">
            <a:avLst>
              <a:gd name="adj" fmla="val 30549"/>
              <a:gd name="vf" fmla="val 11547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262821" y="61824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pc="100" dirty="0"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頁面二</a:t>
            </a:r>
            <a:endParaRPr lang="en-US" spc="100" dirty="0"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994"/>
          <a:stretch/>
        </p:blipFill>
        <p:spPr>
          <a:xfrm>
            <a:off x="1043608" y="1377279"/>
            <a:ext cx="7128392" cy="294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3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六邊形 4"/>
          <p:cNvSpPr/>
          <p:nvPr/>
        </p:nvSpPr>
        <p:spPr>
          <a:xfrm rot="20846531">
            <a:off x="899592" y="627534"/>
            <a:ext cx="288032" cy="248303"/>
          </a:xfrm>
          <a:prstGeom prst="hexagon">
            <a:avLst>
              <a:gd name="adj" fmla="val 30549"/>
              <a:gd name="vf" fmla="val 11547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262821" y="61824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pc="100" dirty="0"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頁面三</a:t>
            </a:r>
            <a:endParaRPr lang="en-US" spc="100" dirty="0"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88" y="1347614"/>
            <a:ext cx="7200000" cy="297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33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六邊形 4"/>
          <p:cNvSpPr/>
          <p:nvPr/>
        </p:nvSpPr>
        <p:spPr>
          <a:xfrm rot="20846531">
            <a:off x="899592" y="627534"/>
            <a:ext cx="288032" cy="248303"/>
          </a:xfrm>
          <a:prstGeom prst="hexagon">
            <a:avLst>
              <a:gd name="adj" fmla="val 30549"/>
              <a:gd name="vf" fmla="val 11547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262821" y="61824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pc="100" dirty="0"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頁面四</a:t>
            </a:r>
            <a:endParaRPr lang="en-US" spc="100" dirty="0"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90" y="1341190"/>
            <a:ext cx="7200000" cy="298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73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六邊形 4"/>
          <p:cNvSpPr/>
          <p:nvPr/>
        </p:nvSpPr>
        <p:spPr>
          <a:xfrm rot="20846531">
            <a:off x="899592" y="627534"/>
            <a:ext cx="288032" cy="248303"/>
          </a:xfrm>
          <a:prstGeom prst="hexagon">
            <a:avLst>
              <a:gd name="adj" fmla="val 30549"/>
              <a:gd name="vf" fmla="val 11547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262821" y="61824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pc="100" dirty="0"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頁面五</a:t>
            </a:r>
            <a:endParaRPr lang="en-US" spc="100" dirty="0"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90" y="1341190"/>
            <a:ext cx="7200000" cy="300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12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六邊形 4"/>
          <p:cNvSpPr/>
          <p:nvPr/>
        </p:nvSpPr>
        <p:spPr>
          <a:xfrm rot="20846531">
            <a:off x="899592" y="627534"/>
            <a:ext cx="288032" cy="248303"/>
          </a:xfrm>
          <a:prstGeom prst="hexagon">
            <a:avLst>
              <a:gd name="adj" fmla="val 30549"/>
              <a:gd name="vf" fmla="val 11547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262821" y="61824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pc="100" dirty="0"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rPr>
              <a:t>頁面六</a:t>
            </a:r>
            <a:endParaRPr lang="en-US" spc="100" dirty="0">
              <a:latin typeface="Gen Jyuu Gothic Medium" panose="020B0402020203020207" pitchFamily="34" charset="-120"/>
              <a:ea typeface="Gen Jyuu Gothic Medium" panose="020B0402020203020207" pitchFamily="34" charset="-120"/>
              <a:cs typeface="Gen Jyuu Gothic Medium" panose="020B0402020203020207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93" y="904180"/>
            <a:ext cx="7200000" cy="412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79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38383"/>
            <a:ext cx="5566023" cy="370836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940293"/>
            <a:ext cx="5580112" cy="371969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842242" y="307529"/>
            <a:ext cx="1800200" cy="720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1595450" y="4515966"/>
            <a:ext cx="288032" cy="2880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5835233" y="3241468"/>
            <a:ext cx="1826141" cy="1400317"/>
            <a:chOff x="5772869" y="2836328"/>
            <a:chExt cx="1826141" cy="1400317"/>
          </a:xfrm>
        </p:grpSpPr>
        <p:sp>
          <p:nvSpPr>
            <p:cNvPr id="7" name="文字方塊 6"/>
            <p:cNvSpPr txBox="1"/>
            <p:nvPr/>
          </p:nvSpPr>
          <p:spPr>
            <a:xfrm>
              <a:off x="5772869" y="365187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n Jyuu Gothic Monospace Mediu" panose="020B0409020203020207" pitchFamily="49" charset="-120"/>
                  <a:ea typeface="Gen Jyuu Gothic Monospace Mediu" panose="020B0409020203020207" pitchFamily="49" charset="-120"/>
                  <a:cs typeface="Gen Jyuu Gothic Monospace Mediu" panose="020B0409020203020207" pitchFamily="49" charset="-120"/>
                </a:rPr>
                <a:t>開發理念</a:t>
              </a:r>
              <a:endParaRPr lang="zh-TW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n Jyuu Gothic Monospace Mediu" panose="020B0409020203020207" pitchFamily="49" charset="-120"/>
                <a:ea typeface="Gen Jyuu Gothic Monospace Mediu" panose="020B0409020203020207" pitchFamily="49" charset="-120"/>
                <a:cs typeface="Gen Jyuu Gothic Monospace Mediu" panose="020B0409020203020207" pitchFamily="49" charset="-12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5796136" y="2836328"/>
              <a:ext cx="87716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5400" b="1" dirty="0" smtClean="0">
                  <a:solidFill>
                    <a:srgbClr val="7DFFE9"/>
                  </a:solidFill>
                  <a:latin typeface="Gen Jyuu Gothic Monospace Bold" panose="020B0609020203020207" pitchFamily="49" charset="-120"/>
                  <a:ea typeface="Gen Jyuu Gothic Monospace Bold" panose="020B0609020203020207" pitchFamily="49" charset="-120"/>
                  <a:cs typeface="Gen Jyuu Gothic Monospace Bold" panose="020B0609020203020207" pitchFamily="49" charset="-120"/>
                </a:rPr>
                <a:t>#1</a:t>
              </a:r>
              <a:endParaRPr lang="zh-TW" altLang="en-US" sz="5400" dirty="0">
                <a:solidFill>
                  <a:srgbClr val="7DFFE9"/>
                </a:solidFill>
                <a:latin typeface="Gen Jyuu Gothic Monospace Bold" panose="020B0609020203020207" pitchFamily="49" charset="-120"/>
                <a:ea typeface="Gen Jyuu Gothic Monospace Bold" panose="020B0609020203020207" pitchFamily="49" charset="-120"/>
                <a:cs typeface="Gen Jyuu Gothic Monospace Bold" panose="020B0609020203020207" pitchFamily="49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29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>
            <a:grpSpLocks noChangeAspect="1"/>
          </p:cNvGrpSpPr>
          <p:nvPr/>
        </p:nvGrpSpPr>
        <p:grpSpPr>
          <a:xfrm>
            <a:off x="6412837" y="2321110"/>
            <a:ext cx="2272217" cy="2272217"/>
            <a:chOff x="3534667" y="851365"/>
            <a:chExt cx="1887822" cy="1887822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2360" y="1011173"/>
              <a:ext cx="1672436" cy="1568205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3534667" y="851365"/>
              <a:ext cx="1887822" cy="1887822"/>
            </a:xfrm>
            <a:prstGeom prst="rect">
              <a:avLst/>
            </a:prstGeom>
            <a:noFill/>
            <a:ln w="57150" cmpd="dbl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群組 33"/>
          <p:cNvGrpSpPr/>
          <p:nvPr/>
        </p:nvGrpSpPr>
        <p:grpSpPr>
          <a:xfrm>
            <a:off x="539552" y="2236146"/>
            <a:ext cx="5040560" cy="1392476"/>
            <a:chOff x="1619672" y="906855"/>
            <a:chExt cx="5040560" cy="1392476"/>
          </a:xfrm>
        </p:grpSpPr>
        <p:sp>
          <p:nvSpPr>
            <p:cNvPr id="6" name="矩形 5"/>
            <p:cNvSpPr/>
            <p:nvPr/>
          </p:nvSpPr>
          <p:spPr>
            <a:xfrm>
              <a:off x="1619672" y="935566"/>
              <a:ext cx="72009" cy="480760"/>
            </a:xfrm>
            <a:prstGeom prst="rect">
              <a:avLst/>
            </a:prstGeom>
            <a:solidFill>
              <a:srgbClr val="7DF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5" name="群組 24"/>
            <p:cNvGrpSpPr/>
            <p:nvPr/>
          </p:nvGrpSpPr>
          <p:grpSpPr>
            <a:xfrm>
              <a:off x="1691680" y="906855"/>
              <a:ext cx="4968552" cy="1392476"/>
              <a:chOff x="2440276" y="967425"/>
              <a:chExt cx="4968552" cy="1392476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2440276" y="1528904"/>
                <a:ext cx="4968552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zh-TW" altLang="en-US" sz="2400" spc="350" dirty="0">
                    <a:solidFill>
                      <a:prstClr val="black"/>
                    </a:solidFill>
                    <a:latin typeface="Gen Jyuu Gothic Monospace Norma" panose="020B0209020203020207" pitchFamily="49" charset="-120"/>
                    <a:ea typeface="Gen Jyuu Gothic Monospace Norma" panose="020B0209020203020207" pitchFamily="49" charset="-120"/>
                    <a:cs typeface="Gen Jyuu Gothic Monospace Norma" panose="020B0209020203020207" pitchFamily="49" charset="-120"/>
                  </a:rPr>
                  <a:t>本團隊的創業計畫中，</a:t>
                </a:r>
                <a:endParaRPr lang="en-US" altLang="zh-TW" sz="2400" spc="350" dirty="0">
                  <a:solidFill>
                    <a:prstClr val="black"/>
                  </a:solidFill>
                  <a:latin typeface="Gen Jyuu Gothic Monospace Norma" panose="020B0209020203020207" pitchFamily="49" charset="-120"/>
                  <a:ea typeface="Gen Jyuu Gothic Monospace Norma" panose="020B0209020203020207" pitchFamily="49" charset="-120"/>
                  <a:cs typeface="Gen Jyuu Gothic Monospace Norma" panose="020B0209020203020207" pitchFamily="49" charset="-120"/>
                </a:endParaRPr>
              </a:p>
              <a:p>
                <a:pPr lvl="0"/>
                <a:r>
                  <a:rPr lang="zh-TW" altLang="en-US" sz="2400" spc="350" dirty="0">
                    <a:solidFill>
                      <a:prstClr val="black"/>
                    </a:solidFill>
                    <a:latin typeface="Gen Jyuu Gothic Monospace Norma" panose="020B0209020203020207" pitchFamily="49" charset="-120"/>
                    <a:ea typeface="Gen Jyuu Gothic Monospace Norma" panose="020B0209020203020207" pitchFamily="49" charset="-120"/>
                    <a:cs typeface="Gen Jyuu Gothic Monospace Norma" panose="020B0209020203020207" pitchFamily="49" charset="-120"/>
                  </a:rPr>
                  <a:t>需要一個與使用者互動的平台</a:t>
                </a:r>
                <a:r>
                  <a:rPr lang="zh-TW" altLang="en-US" sz="2400" spc="350" dirty="0" smtClean="0">
                    <a:solidFill>
                      <a:prstClr val="black"/>
                    </a:solidFill>
                    <a:latin typeface="Gen Jyuu Gothic Monospace Norma" panose="020B0209020203020207" pitchFamily="49" charset="-120"/>
                    <a:ea typeface="Gen Jyuu Gothic Monospace Norma" panose="020B0209020203020207" pitchFamily="49" charset="-120"/>
                    <a:cs typeface="Gen Jyuu Gothic Monospace Norma" panose="020B0209020203020207" pitchFamily="49" charset="-120"/>
                  </a:rPr>
                  <a:t>。</a:t>
                </a:r>
                <a:endParaRPr lang="en-US" altLang="zh-TW" sz="2400" spc="350" dirty="0">
                  <a:solidFill>
                    <a:prstClr val="black"/>
                  </a:solidFill>
                  <a:latin typeface="Gen Jyuu Gothic Monospace Norma" panose="020B0209020203020207" pitchFamily="49" charset="-120"/>
                  <a:ea typeface="Gen Jyuu Gothic Monospace Norma" panose="020B0209020203020207" pitchFamily="49" charset="-120"/>
                  <a:cs typeface="Gen Jyuu Gothic Monospace Norma" panose="020B0209020203020207" pitchFamily="49" charset="-120"/>
                </a:endParaRPr>
              </a:p>
            </p:txBody>
          </p:sp>
          <p:sp>
            <p:nvSpPr>
              <p:cNvPr id="27" name="文字方塊 26"/>
              <p:cNvSpPr txBox="1"/>
              <p:nvPr/>
            </p:nvSpPr>
            <p:spPr>
              <a:xfrm>
                <a:off x="2442985" y="967425"/>
                <a:ext cx="10054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3200" b="1" dirty="0" smtClean="0">
                    <a:solidFill>
                      <a:srgbClr val="7DFFE9"/>
                    </a:solidFill>
                    <a:latin typeface="Gen Jyuu Gothic Monospace Norma" panose="020B0209020203020207" pitchFamily="49" charset="-120"/>
                    <a:ea typeface="Gen Jyuu Gothic Monospace Norma" panose="020B0209020203020207" pitchFamily="49" charset="-120"/>
                    <a:cs typeface="Gen Jyuu Gothic Monospace Norma" panose="020B0209020203020207" pitchFamily="49" charset="-120"/>
                  </a:rPr>
                  <a:t>動機</a:t>
                </a:r>
                <a:endParaRPr lang="zh-TW" altLang="en-US" sz="3200" b="1" dirty="0">
                  <a:solidFill>
                    <a:srgbClr val="7DFFE9"/>
                  </a:solidFill>
                  <a:latin typeface="Gen Jyuu Gothic Monospace Norma" panose="020B0209020203020207" pitchFamily="49" charset="-120"/>
                  <a:ea typeface="Gen Jyuu Gothic Monospace Norma" panose="020B0209020203020207" pitchFamily="49" charset="-120"/>
                  <a:cs typeface="Gen Jyuu Gothic Monospace Norma" panose="020B0209020203020207" pitchFamily="49" charset="-120"/>
                </a:endParaRPr>
              </a:p>
            </p:txBody>
          </p:sp>
        </p:grpSp>
      </p:grpSp>
      <p:grpSp>
        <p:nvGrpSpPr>
          <p:cNvPr id="35" name="群組 34"/>
          <p:cNvGrpSpPr/>
          <p:nvPr/>
        </p:nvGrpSpPr>
        <p:grpSpPr>
          <a:xfrm>
            <a:off x="539552" y="435352"/>
            <a:ext cx="6624736" cy="1392476"/>
            <a:chOff x="1619672" y="906855"/>
            <a:chExt cx="6624736" cy="1392476"/>
          </a:xfrm>
        </p:grpSpPr>
        <p:sp>
          <p:nvSpPr>
            <p:cNvPr id="36" name="矩形 35"/>
            <p:cNvSpPr/>
            <p:nvPr/>
          </p:nvSpPr>
          <p:spPr>
            <a:xfrm>
              <a:off x="1619672" y="935566"/>
              <a:ext cx="72009" cy="480760"/>
            </a:xfrm>
            <a:prstGeom prst="rect">
              <a:avLst/>
            </a:prstGeom>
            <a:solidFill>
              <a:srgbClr val="7DF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7" name="群組 36"/>
            <p:cNvGrpSpPr/>
            <p:nvPr/>
          </p:nvGrpSpPr>
          <p:grpSpPr>
            <a:xfrm>
              <a:off x="1691680" y="906855"/>
              <a:ext cx="6552728" cy="1392476"/>
              <a:chOff x="2440276" y="967425"/>
              <a:chExt cx="6552728" cy="1392476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2440276" y="1528904"/>
                <a:ext cx="655272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zh-TW" altLang="en-US" sz="2400" spc="350" dirty="0">
                    <a:solidFill>
                      <a:prstClr val="black"/>
                    </a:solidFill>
                    <a:latin typeface="Gen Jyuu Gothic Monospace Norma" panose="020B0209020203020207" pitchFamily="49" charset="-120"/>
                    <a:ea typeface="Gen Jyuu Gothic Monospace Norma" panose="020B0209020203020207" pitchFamily="49" charset="-120"/>
                    <a:cs typeface="Gen Jyuu Gothic Monospace Norma" panose="020B0209020203020207" pitchFamily="49" charset="-120"/>
                  </a:rPr>
                  <a:t>希望利用簡單明瞭的一頁式網站，</a:t>
                </a:r>
                <a:endParaRPr lang="en-US" altLang="zh-TW" sz="2400" spc="350" dirty="0">
                  <a:solidFill>
                    <a:prstClr val="black"/>
                  </a:solidFill>
                  <a:latin typeface="Gen Jyuu Gothic Monospace Norma" panose="020B0209020203020207" pitchFamily="49" charset="-120"/>
                  <a:ea typeface="Gen Jyuu Gothic Monospace Norma" panose="020B0209020203020207" pitchFamily="49" charset="-120"/>
                  <a:cs typeface="Gen Jyuu Gothic Monospace Norma" panose="020B0209020203020207" pitchFamily="49" charset="-120"/>
                </a:endParaRPr>
              </a:p>
              <a:p>
                <a:pPr lvl="0"/>
                <a:r>
                  <a:rPr lang="zh-TW" altLang="en-US" sz="2400" spc="350" dirty="0">
                    <a:solidFill>
                      <a:prstClr val="black"/>
                    </a:solidFill>
                    <a:latin typeface="Gen Jyuu Gothic Monospace Norma" panose="020B0209020203020207" pitchFamily="49" charset="-120"/>
                    <a:ea typeface="Gen Jyuu Gothic Monospace Norma" panose="020B0209020203020207" pitchFamily="49" charset="-120"/>
                    <a:cs typeface="Gen Jyuu Gothic Monospace Norma" panose="020B0209020203020207" pitchFamily="49" charset="-120"/>
                  </a:rPr>
                  <a:t>讓使用者迅速地認識產品的理念與功能。</a:t>
                </a:r>
                <a:endParaRPr lang="en-US" altLang="zh-TW" sz="2400" spc="350" dirty="0">
                  <a:solidFill>
                    <a:prstClr val="black"/>
                  </a:solidFill>
                  <a:latin typeface="Gen Jyuu Gothic Monospace Norma" panose="020B0209020203020207" pitchFamily="49" charset="-120"/>
                  <a:ea typeface="Gen Jyuu Gothic Monospace Norma" panose="020B0209020203020207" pitchFamily="49" charset="-120"/>
                  <a:cs typeface="Gen Jyuu Gothic Monospace Norma" panose="020B0209020203020207" pitchFamily="49" charset="-120"/>
                </a:endParaRPr>
              </a:p>
            </p:txBody>
          </p:sp>
          <p:sp>
            <p:nvSpPr>
              <p:cNvPr id="39" name="文字方塊 38"/>
              <p:cNvSpPr txBox="1"/>
              <p:nvPr/>
            </p:nvSpPr>
            <p:spPr>
              <a:xfrm>
                <a:off x="2442985" y="967425"/>
                <a:ext cx="10054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3200" b="1" dirty="0">
                    <a:solidFill>
                      <a:srgbClr val="7DFFE9"/>
                    </a:solidFill>
                    <a:latin typeface="Gen Jyuu Gothic Monospace Norma" panose="020B0209020203020207" pitchFamily="49" charset="-120"/>
                    <a:ea typeface="Gen Jyuu Gothic Monospace Norma" panose="020B0209020203020207" pitchFamily="49" charset="-120"/>
                    <a:cs typeface="Gen Jyuu Gothic Monospace Norma" panose="020B0209020203020207" pitchFamily="49" charset="-120"/>
                  </a:rPr>
                  <a:t>目標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2650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5835233" y="3241468"/>
            <a:ext cx="1826141" cy="1400317"/>
            <a:chOff x="5772869" y="2836328"/>
            <a:chExt cx="1826141" cy="1400317"/>
          </a:xfrm>
        </p:grpSpPr>
        <p:sp>
          <p:nvSpPr>
            <p:cNvPr id="11" name="文字方塊 10"/>
            <p:cNvSpPr txBox="1"/>
            <p:nvPr/>
          </p:nvSpPr>
          <p:spPr>
            <a:xfrm>
              <a:off x="5772869" y="365187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n Jyuu Gothic Monospace Mediu" panose="020B0409020203020207" pitchFamily="49" charset="-120"/>
                  <a:ea typeface="Gen Jyuu Gothic Monospace Mediu" panose="020B0409020203020207" pitchFamily="49" charset="-120"/>
                  <a:cs typeface="Gen Jyuu Gothic Monospace Mediu" panose="020B0409020203020207" pitchFamily="49" charset="-120"/>
                </a:rPr>
                <a:t>團隊介紹</a:t>
              </a:r>
              <a:endParaRPr lang="zh-TW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n Jyuu Gothic Monospace Mediu" panose="020B0409020203020207" pitchFamily="49" charset="-120"/>
                <a:ea typeface="Gen Jyuu Gothic Monospace Mediu" panose="020B0409020203020207" pitchFamily="49" charset="-120"/>
                <a:cs typeface="Gen Jyuu Gothic Monospace Mediu" panose="020B0409020203020207" pitchFamily="49" charset="-12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796136" y="2836328"/>
              <a:ext cx="87716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5400" b="1" dirty="0" smtClean="0">
                  <a:solidFill>
                    <a:srgbClr val="7DFFE9"/>
                  </a:solidFill>
                  <a:latin typeface="Gen Jyuu Gothic Monospace Bold" panose="020B0609020203020207" pitchFamily="49" charset="-120"/>
                  <a:ea typeface="Gen Jyuu Gothic Monospace Bold" panose="020B0609020203020207" pitchFamily="49" charset="-120"/>
                  <a:cs typeface="Gen Jyuu Gothic Monospace Bold" panose="020B0609020203020207" pitchFamily="49" charset="-120"/>
                </a:rPr>
                <a:t>#2</a:t>
              </a:r>
              <a:endParaRPr lang="zh-TW" altLang="en-US" sz="5400" dirty="0">
                <a:solidFill>
                  <a:srgbClr val="7DFFE9"/>
                </a:solidFill>
                <a:latin typeface="Gen Jyuu Gothic Monospace Bold" panose="020B0609020203020207" pitchFamily="49" charset="-120"/>
                <a:ea typeface="Gen Jyuu Gothic Monospace Bold" panose="020B0609020203020207" pitchFamily="49" charset="-120"/>
                <a:cs typeface="Gen Jyuu Gothic Monospace Bold" panose="020B0609020203020207" pitchFamily="49" charset="-120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7" r="5639"/>
          <a:stretch/>
        </p:blipFill>
        <p:spPr>
          <a:xfrm>
            <a:off x="-3795" y="940294"/>
            <a:ext cx="5580112" cy="3719689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940293"/>
            <a:ext cx="5580112" cy="371969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842242" y="307529"/>
            <a:ext cx="1800200" cy="720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1595450" y="4515966"/>
            <a:ext cx="288032" cy="2880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47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99" b="11380"/>
          <a:stretch/>
        </p:blipFill>
        <p:spPr>
          <a:xfrm>
            <a:off x="-1463" y="0"/>
            <a:ext cx="9145463" cy="51435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7" name="群組 26"/>
          <p:cNvGrpSpPr/>
          <p:nvPr/>
        </p:nvGrpSpPr>
        <p:grpSpPr>
          <a:xfrm>
            <a:off x="395536" y="411510"/>
            <a:ext cx="8208912" cy="2016224"/>
            <a:chOff x="395536" y="411510"/>
            <a:chExt cx="8208912" cy="2016224"/>
          </a:xfrm>
        </p:grpSpPr>
        <p:sp>
          <p:nvSpPr>
            <p:cNvPr id="5" name="矩形 4"/>
            <p:cNvSpPr/>
            <p:nvPr/>
          </p:nvSpPr>
          <p:spPr>
            <a:xfrm>
              <a:off x="539552" y="411510"/>
              <a:ext cx="5760640" cy="2016224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6" name="群組 15"/>
            <p:cNvGrpSpPr/>
            <p:nvPr/>
          </p:nvGrpSpPr>
          <p:grpSpPr>
            <a:xfrm>
              <a:off x="395536" y="593918"/>
              <a:ext cx="6679416" cy="1761808"/>
              <a:chOff x="2116748" y="967425"/>
              <a:chExt cx="6679416" cy="1761808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2116748" y="1528904"/>
                <a:ext cx="6679416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zh-TW" altLang="en-US" sz="2400" spc="350" dirty="0" smtClean="0">
                    <a:solidFill>
                      <a:prstClr val="black"/>
                    </a:solidFill>
                    <a:latin typeface="Gen Jyuu Gothic Monospace Norma" panose="020B0209020203020207" pitchFamily="49" charset="-120"/>
                    <a:ea typeface="Gen Jyuu Gothic Monospace Norma" panose="020B0209020203020207" pitchFamily="49" charset="-120"/>
                    <a:cs typeface="Gen Jyuu Gothic Monospace Norma" panose="020B0209020203020207" pitchFamily="49" charset="-120"/>
                  </a:rPr>
                  <a:t>　全國競藝競賽網頁設計組第六名</a:t>
                </a:r>
                <a:endParaRPr lang="en-US" altLang="zh-TW" sz="2400" spc="350" dirty="0" smtClean="0">
                  <a:solidFill>
                    <a:prstClr val="black"/>
                  </a:solidFill>
                  <a:latin typeface="Gen Jyuu Gothic Monospace Norma" panose="020B0209020203020207" pitchFamily="49" charset="-120"/>
                  <a:ea typeface="Gen Jyuu Gothic Monospace Norma" panose="020B0209020203020207" pitchFamily="49" charset="-120"/>
                  <a:cs typeface="Gen Jyuu Gothic Monospace Norma" panose="020B0209020203020207" pitchFamily="49" charset="-120"/>
                </a:endParaRPr>
              </a:p>
              <a:p>
                <a:pPr lvl="0"/>
                <a:r>
                  <a:rPr lang="zh-TW" altLang="en-US" sz="2400" spc="350" dirty="0" smtClean="0">
                    <a:solidFill>
                      <a:prstClr val="black"/>
                    </a:solidFill>
                    <a:latin typeface="Gen Jyuu Gothic Monospace Norma" panose="020B0209020203020207" pitchFamily="49" charset="-120"/>
                    <a:ea typeface="Gen Jyuu Gothic Monospace Norma" panose="020B0209020203020207" pitchFamily="49" charset="-120"/>
                    <a:cs typeface="Gen Jyuu Gothic Monospace Norma" panose="020B0209020203020207" pitchFamily="49" charset="-120"/>
                  </a:rPr>
                  <a:t>　負責網頁整體框架與美術設計</a:t>
                </a:r>
                <a:endParaRPr lang="en-US" altLang="zh-TW" sz="2400" spc="350" dirty="0" smtClean="0">
                  <a:solidFill>
                    <a:prstClr val="black"/>
                  </a:solidFill>
                  <a:latin typeface="Gen Jyuu Gothic Monospace Norma" panose="020B0209020203020207" pitchFamily="49" charset="-120"/>
                  <a:ea typeface="Gen Jyuu Gothic Monospace Norma" panose="020B0209020203020207" pitchFamily="49" charset="-120"/>
                  <a:cs typeface="Gen Jyuu Gothic Monospace Norma" panose="020B0209020203020207" pitchFamily="49" charset="-120"/>
                </a:endParaRPr>
              </a:p>
              <a:p>
                <a:pPr lvl="0"/>
                <a:r>
                  <a:rPr lang="zh-TW" altLang="en-US" sz="2400" spc="350" dirty="0">
                    <a:solidFill>
                      <a:prstClr val="black"/>
                    </a:solidFill>
                    <a:latin typeface="Gen Jyuu Gothic Monospace Norma" panose="020B0209020203020207" pitchFamily="49" charset="-120"/>
                    <a:ea typeface="Gen Jyuu Gothic Monospace Norma" panose="020B0209020203020207" pitchFamily="49" charset="-120"/>
                    <a:cs typeface="Gen Jyuu Gothic Monospace Norma" panose="020B0209020203020207" pitchFamily="49" charset="-120"/>
                  </a:rPr>
                  <a:t>　前端</a:t>
                </a:r>
                <a:r>
                  <a:rPr lang="zh-TW" altLang="en-US" sz="2400" spc="350" dirty="0" smtClean="0">
                    <a:solidFill>
                      <a:prstClr val="black"/>
                    </a:solidFill>
                    <a:latin typeface="Gen Jyuu Gothic Monospace Norma" panose="020B0209020203020207" pitchFamily="49" charset="-120"/>
                    <a:ea typeface="Gen Jyuu Gothic Monospace Norma" panose="020B0209020203020207" pitchFamily="49" charset="-120"/>
                    <a:cs typeface="Gen Jyuu Gothic Monospace Norma" panose="020B0209020203020207" pitchFamily="49" charset="-120"/>
                  </a:rPr>
                  <a:t>工程師</a:t>
                </a:r>
                <a:endParaRPr lang="en-US" altLang="zh-TW" sz="2400" spc="350" dirty="0" smtClean="0">
                  <a:solidFill>
                    <a:prstClr val="black"/>
                  </a:solidFill>
                  <a:latin typeface="Gen Jyuu Gothic Monospace Norma" panose="020B0209020203020207" pitchFamily="49" charset="-120"/>
                  <a:ea typeface="Gen Jyuu Gothic Monospace Norma" panose="020B0209020203020207" pitchFamily="49" charset="-120"/>
                  <a:cs typeface="Gen Jyuu Gothic Monospace Norma" panose="020B0209020203020207" pitchFamily="49" charset="-120"/>
                </a:endParaRPr>
              </a:p>
            </p:txBody>
          </p:sp>
          <p:sp>
            <p:nvSpPr>
              <p:cNvPr id="18" name="文字方塊 17"/>
              <p:cNvSpPr txBox="1"/>
              <p:nvPr/>
            </p:nvSpPr>
            <p:spPr>
              <a:xfrm>
                <a:off x="2332772" y="967425"/>
                <a:ext cx="210826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3200" b="1" dirty="0" smtClean="0">
                    <a:solidFill>
                      <a:srgbClr val="7DFFE9"/>
                    </a:solidFill>
                    <a:latin typeface="Gen Jyuu Gothic Monospace Norma" panose="020B0209020203020207" pitchFamily="49" charset="-120"/>
                    <a:ea typeface="Gen Jyuu Gothic Monospace Norma" panose="020B0209020203020207" pitchFamily="49" charset="-120"/>
                    <a:cs typeface="Gen Jyuu Gothic Monospace Norma" panose="020B0209020203020207" pitchFamily="49" charset="-120"/>
                  </a:rPr>
                  <a:t>杜哲宇</a:t>
                </a:r>
                <a:r>
                  <a:rPr lang="en-US" altLang="zh-TW" b="1" dirty="0" smtClean="0">
                    <a:solidFill>
                      <a:srgbClr val="7DFFE9"/>
                    </a:solidFill>
                    <a:latin typeface="Gen Jyuu Gothic Monospace Norma" panose="020B0209020203020207" pitchFamily="49" charset="-120"/>
                    <a:ea typeface="Gen Jyuu Gothic Monospace Norma" panose="020B0209020203020207" pitchFamily="49" charset="-120"/>
                    <a:cs typeface="Gen Jyuu Gothic Monospace Norma" panose="020B0209020203020207" pitchFamily="49" charset="-120"/>
                  </a:rPr>
                  <a:t>(</a:t>
                </a:r>
                <a:r>
                  <a:rPr lang="zh-TW" altLang="en-US" b="1" dirty="0" smtClean="0">
                    <a:solidFill>
                      <a:srgbClr val="7DFFE9"/>
                    </a:solidFill>
                    <a:latin typeface="Gen Jyuu Gothic Monospace Norma" panose="020B0209020203020207" pitchFamily="49" charset="-120"/>
                    <a:ea typeface="Gen Jyuu Gothic Monospace Norma" panose="020B0209020203020207" pitchFamily="49" charset="-120"/>
                    <a:cs typeface="Gen Jyuu Gothic Monospace Norma" panose="020B0209020203020207" pitchFamily="49" charset="-120"/>
                  </a:rPr>
                  <a:t>組長</a:t>
                </a:r>
                <a:r>
                  <a:rPr lang="en-US" altLang="zh-TW" b="1" dirty="0" smtClean="0">
                    <a:solidFill>
                      <a:srgbClr val="7DFFE9"/>
                    </a:solidFill>
                    <a:latin typeface="Gen Jyuu Gothic Monospace Norma" panose="020B0209020203020207" pitchFamily="49" charset="-120"/>
                    <a:ea typeface="Gen Jyuu Gothic Monospace Norma" panose="020B0209020203020207" pitchFamily="49" charset="-120"/>
                    <a:cs typeface="Gen Jyuu Gothic Monospace Norma" panose="020B0209020203020207" pitchFamily="49" charset="-120"/>
                  </a:rPr>
                  <a:t>)</a:t>
                </a:r>
                <a:endParaRPr lang="zh-TW" altLang="en-US" b="1" dirty="0">
                  <a:solidFill>
                    <a:srgbClr val="7DFFE9"/>
                  </a:solidFill>
                  <a:latin typeface="Gen Jyuu Gothic Monospace Norma" panose="020B0209020203020207" pitchFamily="49" charset="-120"/>
                  <a:ea typeface="Gen Jyuu Gothic Monospace Norma" panose="020B0209020203020207" pitchFamily="49" charset="-120"/>
                  <a:cs typeface="Gen Jyuu Gothic Monospace Norma" panose="020B0209020203020207" pitchFamily="49" charset="-120"/>
                </a:endParaRPr>
              </a:p>
            </p:txBody>
          </p:sp>
        </p:grpSp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8601" y="483622"/>
              <a:ext cx="1905847" cy="18720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29" name="矩形 28"/>
          <p:cNvSpPr/>
          <p:nvPr/>
        </p:nvSpPr>
        <p:spPr>
          <a:xfrm>
            <a:off x="2771800" y="2756068"/>
            <a:ext cx="5760640" cy="201622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0" name="群組 29"/>
          <p:cNvGrpSpPr/>
          <p:nvPr/>
        </p:nvGrpSpPr>
        <p:grpSpPr>
          <a:xfrm>
            <a:off x="2627784" y="2938476"/>
            <a:ext cx="6679416" cy="1761808"/>
            <a:chOff x="2116748" y="967425"/>
            <a:chExt cx="6679416" cy="1761808"/>
          </a:xfrm>
        </p:grpSpPr>
        <p:sp>
          <p:nvSpPr>
            <p:cNvPr id="32" name="矩形 31"/>
            <p:cNvSpPr/>
            <p:nvPr/>
          </p:nvSpPr>
          <p:spPr>
            <a:xfrm>
              <a:off x="2116748" y="1528904"/>
              <a:ext cx="6679416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TW" altLang="en-US" sz="2400" spc="350" dirty="0" smtClean="0">
                  <a:solidFill>
                    <a:prstClr val="black"/>
                  </a:solidFill>
                  <a:latin typeface="Gen Jyuu Gothic Monospace Norma" panose="020B0209020203020207" pitchFamily="49" charset="-120"/>
                  <a:ea typeface="Gen Jyuu Gothic Monospace Norma" panose="020B0209020203020207" pitchFamily="49" charset="-120"/>
                  <a:cs typeface="Gen Jyuu Gothic Monospace Norma" panose="020B0209020203020207" pitchFamily="49" charset="-120"/>
                </a:rPr>
                <a:t>　全國拳擊競賽熊科動物組冠軍</a:t>
              </a:r>
              <a:endParaRPr lang="en-US" altLang="zh-TW" sz="2400" spc="350" dirty="0" smtClean="0">
                <a:solidFill>
                  <a:prstClr val="black"/>
                </a:solidFill>
                <a:latin typeface="Gen Jyuu Gothic Monospace Norma" panose="020B0209020203020207" pitchFamily="49" charset="-120"/>
                <a:ea typeface="Gen Jyuu Gothic Monospace Norma" panose="020B0209020203020207" pitchFamily="49" charset="-120"/>
                <a:cs typeface="Gen Jyuu Gothic Monospace Norma" panose="020B0209020203020207" pitchFamily="49" charset="-120"/>
              </a:endParaRPr>
            </a:p>
            <a:p>
              <a:pPr lvl="0"/>
              <a:r>
                <a:rPr lang="zh-TW" altLang="en-US" sz="2400" spc="350" dirty="0" smtClean="0">
                  <a:solidFill>
                    <a:prstClr val="black"/>
                  </a:solidFill>
                  <a:latin typeface="Gen Jyuu Gothic Monospace Norma" panose="020B0209020203020207" pitchFamily="49" charset="-120"/>
                  <a:ea typeface="Gen Jyuu Gothic Monospace Norma" panose="020B0209020203020207" pitchFamily="49" charset="-120"/>
                  <a:cs typeface="Gen Jyuu Gothic Monospace Norma" panose="020B0209020203020207" pitchFamily="49" charset="-120"/>
                </a:rPr>
                <a:t>　負責網頁規劃與內容編輯</a:t>
              </a:r>
              <a:endParaRPr lang="en-US" altLang="zh-TW" sz="2400" spc="350" dirty="0" smtClean="0">
                <a:solidFill>
                  <a:prstClr val="black"/>
                </a:solidFill>
                <a:latin typeface="Gen Jyuu Gothic Monospace Norma" panose="020B0209020203020207" pitchFamily="49" charset="-120"/>
                <a:ea typeface="Gen Jyuu Gothic Monospace Norma" panose="020B0209020203020207" pitchFamily="49" charset="-120"/>
                <a:cs typeface="Gen Jyuu Gothic Monospace Norma" panose="020B0209020203020207" pitchFamily="49" charset="-120"/>
              </a:endParaRPr>
            </a:p>
            <a:p>
              <a:pPr lvl="0"/>
              <a:r>
                <a:rPr lang="zh-TW" altLang="en-US" sz="2400" spc="350" dirty="0">
                  <a:solidFill>
                    <a:prstClr val="black"/>
                  </a:solidFill>
                  <a:latin typeface="Gen Jyuu Gothic Monospace Norma" panose="020B0209020203020207" pitchFamily="49" charset="-120"/>
                  <a:ea typeface="Gen Jyuu Gothic Monospace Norma" panose="020B0209020203020207" pitchFamily="49" charset="-120"/>
                  <a:cs typeface="Gen Jyuu Gothic Monospace Norma" panose="020B0209020203020207" pitchFamily="49" charset="-120"/>
                </a:rPr>
                <a:t>　前端</a:t>
              </a:r>
              <a:r>
                <a:rPr lang="zh-TW" altLang="en-US" sz="2400" spc="350" dirty="0" smtClean="0">
                  <a:solidFill>
                    <a:prstClr val="black"/>
                  </a:solidFill>
                  <a:latin typeface="Gen Jyuu Gothic Monospace Norma" panose="020B0209020203020207" pitchFamily="49" charset="-120"/>
                  <a:ea typeface="Gen Jyuu Gothic Monospace Norma" panose="020B0209020203020207" pitchFamily="49" charset="-120"/>
                  <a:cs typeface="Gen Jyuu Gothic Monospace Norma" panose="020B0209020203020207" pitchFamily="49" charset="-120"/>
                </a:rPr>
                <a:t>工程師</a:t>
              </a:r>
              <a:endParaRPr lang="en-US" altLang="zh-TW" sz="2400" spc="350" dirty="0" smtClean="0">
                <a:solidFill>
                  <a:prstClr val="black"/>
                </a:solidFill>
                <a:latin typeface="Gen Jyuu Gothic Monospace Norma" panose="020B0209020203020207" pitchFamily="49" charset="-120"/>
                <a:ea typeface="Gen Jyuu Gothic Monospace Norma" panose="020B0209020203020207" pitchFamily="49" charset="-120"/>
                <a:cs typeface="Gen Jyuu Gothic Monospace Norma" panose="020B0209020203020207" pitchFamily="49" charset="-120"/>
              </a:endParaRP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2332772" y="967425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solidFill>
                    <a:srgbClr val="7DFFE9"/>
                  </a:solidFill>
                  <a:latin typeface="Gen Jyuu Gothic Monospace Norma" panose="020B0209020203020207" pitchFamily="49" charset="-120"/>
                  <a:ea typeface="Gen Jyuu Gothic Monospace Norma" panose="020B0209020203020207" pitchFamily="49" charset="-120"/>
                  <a:cs typeface="Gen Jyuu Gothic Monospace Norma" panose="020B0209020203020207" pitchFamily="49" charset="-120"/>
                </a:rPr>
                <a:t>楊雅涵</a:t>
              </a:r>
            </a:p>
          </p:txBody>
        </p:sp>
      </p:grpSp>
      <p:pic>
        <p:nvPicPr>
          <p:cNvPr id="34" name="圖片 3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99" t="-6605" r="6299" b="6605"/>
          <a:stretch/>
        </p:blipFill>
        <p:spPr>
          <a:xfrm>
            <a:off x="611768" y="2787774"/>
            <a:ext cx="1872000" cy="1872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01246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99" b="11380"/>
          <a:stretch/>
        </p:blipFill>
        <p:spPr>
          <a:xfrm>
            <a:off x="-1463" y="0"/>
            <a:ext cx="9145463" cy="51435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7" name="群組 26"/>
          <p:cNvGrpSpPr/>
          <p:nvPr/>
        </p:nvGrpSpPr>
        <p:grpSpPr>
          <a:xfrm>
            <a:off x="395536" y="411510"/>
            <a:ext cx="6679416" cy="2313547"/>
            <a:chOff x="395536" y="411510"/>
            <a:chExt cx="6679416" cy="2313547"/>
          </a:xfrm>
        </p:grpSpPr>
        <p:sp>
          <p:nvSpPr>
            <p:cNvPr id="5" name="矩形 4"/>
            <p:cNvSpPr/>
            <p:nvPr/>
          </p:nvSpPr>
          <p:spPr>
            <a:xfrm>
              <a:off x="539552" y="411510"/>
              <a:ext cx="5760640" cy="2016224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6" name="群組 15"/>
            <p:cNvGrpSpPr/>
            <p:nvPr/>
          </p:nvGrpSpPr>
          <p:grpSpPr>
            <a:xfrm>
              <a:off x="395536" y="593918"/>
              <a:ext cx="6679416" cy="2131139"/>
              <a:chOff x="2116748" y="967425"/>
              <a:chExt cx="6679416" cy="2131139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2116748" y="1528904"/>
                <a:ext cx="6679416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zh-TW" altLang="en-US" sz="2400" spc="350" dirty="0" smtClean="0">
                    <a:solidFill>
                      <a:prstClr val="black"/>
                    </a:solidFill>
                    <a:latin typeface="Gen Jyuu Gothic Monospace Norma" panose="020B0209020203020207" pitchFamily="49" charset="-120"/>
                    <a:ea typeface="Gen Jyuu Gothic Monospace Norma" panose="020B0209020203020207" pitchFamily="49" charset="-120"/>
                    <a:cs typeface="Gen Jyuu Gothic Monospace Norma" panose="020B0209020203020207" pitchFamily="49" charset="-120"/>
                  </a:rPr>
                  <a:t>　全國金幣蘊藏量競賽哥布林組冠軍</a:t>
                </a:r>
                <a:endParaRPr lang="en-US" altLang="zh-TW" sz="2400" spc="350" dirty="0" smtClean="0">
                  <a:solidFill>
                    <a:prstClr val="black"/>
                  </a:solidFill>
                  <a:latin typeface="Gen Jyuu Gothic Monospace Norma" panose="020B0209020203020207" pitchFamily="49" charset="-120"/>
                  <a:ea typeface="Gen Jyuu Gothic Monospace Norma" panose="020B0209020203020207" pitchFamily="49" charset="-120"/>
                  <a:cs typeface="Gen Jyuu Gothic Monospace Norma" panose="020B0209020203020207" pitchFamily="49" charset="-120"/>
                </a:endParaRPr>
              </a:p>
              <a:p>
                <a:pPr lvl="0"/>
                <a:r>
                  <a:rPr lang="zh-TW" altLang="en-US" sz="2400" spc="350" dirty="0" smtClean="0">
                    <a:solidFill>
                      <a:prstClr val="black"/>
                    </a:solidFill>
                    <a:latin typeface="Gen Jyuu Gothic Monospace Norma" panose="020B0209020203020207" pitchFamily="49" charset="-120"/>
                    <a:ea typeface="Gen Jyuu Gothic Monospace Norma" panose="020B0209020203020207" pitchFamily="49" charset="-120"/>
                    <a:cs typeface="Gen Jyuu Gothic Monospace Norma" panose="020B0209020203020207" pitchFamily="49" charset="-120"/>
                  </a:rPr>
                  <a:t>　負責後端資料維護與上台報告</a:t>
                </a:r>
                <a:endParaRPr lang="en-US" altLang="zh-TW" sz="2400" spc="350" dirty="0" smtClean="0">
                  <a:solidFill>
                    <a:prstClr val="black"/>
                  </a:solidFill>
                  <a:latin typeface="Gen Jyuu Gothic Monospace Norma" panose="020B0209020203020207" pitchFamily="49" charset="-120"/>
                  <a:ea typeface="Gen Jyuu Gothic Monospace Norma" panose="020B0209020203020207" pitchFamily="49" charset="-120"/>
                  <a:cs typeface="Gen Jyuu Gothic Monospace Norma" panose="020B0209020203020207" pitchFamily="49" charset="-120"/>
                </a:endParaRPr>
              </a:p>
              <a:p>
                <a:pPr lvl="0"/>
                <a:r>
                  <a:rPr lang="zh-TW" altLang="en-US" sz="2400" spc="350" dirty="0">
                    <a:solidFill>
                      <a:prstClr val="black"/>
                    </a:solidFill>
                    <a:latin typeface="Gen Jyuu Gothic Monospace Norma" panose="020B0209020203020207" pitchFamily="49" charset="-120"/>
                    <a:ea typeface="Gen Jyuu Gothic Monospace Norma" panose="020B0209020203020207" pitchFamily="49" charset="-120"/>
                    <a:cs typeface="Gen Jyuu Gothic Monospace Norma" panose="020B0209020203020207" pitchFamily="49" charset="-120"/>
                  </a:rPr>
                  <a:t>　</a:t>
                </a:r>
                <a:r>
                  <a:rPr lang="zh-TW" altLang="en-US" sz="2400" spc="350" dirty="0" smtClean="0">
                    <a:solidFill>
                      <a:prstClr val="black"/>
                    </a:solidFill>
                    <a:latin typeface="Gen Jyuu Gothic Monospace Norma" panose="020B0209020203020207" pitchFamily="49" charset="-120"/>
                    <a:ea typeface="Gen Jyuu Gothic Monospace Norma" panose="020B0209020203020207" pitchFamily="49" charset="-120"/>
                    <a:cs typeface="Gen Jyuu Gothic Monospace Norma" panose="020B0209020203020207" pitchFamily="49" charset="-120"/>
                  </a:rPr>
                  <a:t>後端</a:t>
                </a:r>
                <a:r>
                  <a:rPr lang="zh-TW" altLang="en-US" sz="2400" spc="350" dirty="0" smtClean="0">
                    <a:solidFill>
                      <a:prstClr val="black"/>
                    </a:solidFill>
                    <a:latin typeface="Gen Jyuu Gothic Monospace Norma" panose="020B0209020203020207" pitchFamily="49" charset="-120"/>
                    <a:ea typeface="Gen Jyuu Gothic Monospace Norma" panose="020B0209020203020207" pitchFamily="49" charset="-120"/>
                    <a:cs typeface="Gen Jyuu Gothic Monospace Norma" panose="020B0209020203020207" pitchFamily="49" charset="-120"/>
                  </a:rPr>
                  <a:t>工程師</a:t>
                </a:r>
              </a:p>
              <a:p>
                <a:pPr lvl="0"/>
                <a:r>
                  <a:rPr lang="zh-TW" altLang="en-US" sz="2400" spc="350" dirty="0" smtClean="0">
                    <a:solidFill>
                      <a:prstClr val="black"/>
                    </a:solidFill>
                    <a:latin typeface="Gen Jyuu Gothic Monospace Norma" panose="020B0209020203020207" pitchFamily="49" charset="-120"/>
                    <a:ea typeface="Gen Jyuu Gothic Monospace Norma" panose="020B0209020203020207" pitchFamily="49" charset="-120"/>
                    <a:cs typeface="Gen Jyuu Gothic Monospace Norma" panose="020B0209020203020207" pitchFamily="49" charset="-120"/>
                  </a:rPr>
                  <a:t>　</a:t>
                </a:r>
                <a:endParaRPr lang="en-US" altLang="zh-TW" sz="2400" spc="350" dirty="0" smtClean="0">
                  <a:solidFill>
                    <a:prstClr val="black"/>
                  </a:solidFill>
                  <a:latin typeface="Gen Jyuu Gothic Monospace Norma" panose="020B0209020203020207" pitchFamily="49" charset="-120"/>
                  <a:ea typeface="Gen Jyuu Gothic Monospace Norma" panose="020B0209020203020207" pitchFamily="49" charset="-120"/>
                  <a:cs typeface="Gen Jyuu Gothic Monospace Norma" panose="020B0209020203020207" pitchFamily="49" charset="-120"/>
                </a:endParaRPr>
              </a:p>
            </p:txBody>
          </p:sp>
          <p:sp>
            <p:nvSpPr>
              <p:cNvPr id="18" name="文字方塊 17"/>
              <p:cNvSpPr txBox="1"/>
              <p:nvPr/>
            </p:nvSpPr>
            <p:spPr>
              <a:xfrm>
                <a:off x="2332772" y="967425"/>
                <a:ext cx="141577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3200" b="1" dirty="0" smtClean="0">
                    <a:solidFill>
                      <a:srgbClr val="7DFFE9"/>
                    </a:solidFill>
                    <a:latin typeface="Gen Jyuu Gothic Monospace Norma" panose="020B0209020203020207" pitchFamily="49" charset="-120"/>
                    <a:ea typeface="Gen Jyuu Gothic Monospace Norma" panose="020B0209020203020207" pitchFamily="49" charset="-120"/>
                    <a:cs typeface="Gen Jyuu Gothic Monospace Norma" panose="020B0209020203020207" pitchFamily="49" charset="-120"/>
                  </a:rPr>
                  <a:t>趙威典</a:t>
                </a:r>
                <a:endParaRPr lang="zh-TW" altLang="en-US" b="1" dirty="0">
                  <a:solidFill>
                    <a:srgbClr val="7DFFE9"/>
                  </a:solidFill>
                  <a:latin typeface="Gen Jyuu Gothic Monospace Norma" panose="020B0209020203020207" pitchFamily="49" charset="-120"/>
                  <a:ea typeface="Gen Jyuu Gothic Monospace Norma" panose="020B0209020203020207" pitchFamily="49" charset="-120"/>
                  <a:cs typeface="Gen Jyuu Gothic Monospace Norma" panose="020B0209020203020207" pitchFamily="49" charset="-120"/>
                </a:endParaRPr>
              </a:p>
            </p:txBody>
          </p:sp>
        </p:grpSp>
      </p:grpSp>
      <p:sp>
        <p:nvSpPr>
          <p:cNvPr id="29" name="矩形 28"/>
          <p:cNvSpPr/>
          <p:nvPr/>
        </p:nvSpPr>
        <p:spPr>
          <a:xfrm>
            <a:off x="2771800" y="2756068"/>
            <a:ext cx="5760640" cy="201622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0" name="群組 29"/>
          <p:cNvGrpSpPr/>
          <p:nvPr/>
        </p:nvGrpSpPr>
        <p:grpSpPr>
          <a:xfrm>
            <a:off x="2627784" y="2938476"/>
            <a:ext cx="6679416" cy="1761808"/>
            <a:chOff x="2116748" y="967425"/>
            <a:chExt cx="6679416" cy="1761808"/>
          </a:xfrm>
        </p:grpSpPr>
        <p:sp>
          <p:nvSpPr>
            <p:cNvPr id="32" name="矩形 31"/>
            <p:cNvSpPr/>
            <p:nvPr/>
          </p:nvSpPr>
          <p:spPr>
            <a:xfrm>
              <a:off x="2116748" y="1528904"/>
              <a:ext cx="6679416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TW" altLang="en-US" sz="2400" spc="350" dirty="0">
                  <a:solidFill>
                    <a:prstClr val="black"/>
                  </a:solidFill>
                  <a:latin typeface="Gen Jyuu Gothic Monospace Norma" panose="020B0209020203020207" pitchFamily="49" charset="-120"/>
                  <a:ea typeface="Gen Jyuu Gothic Monospace Norma" panose="020B0209020203020207" pitchFamily="49" charset="-120"/>
                  <a:cs typeface="Gen Jyuu Gothic Monospace Norma" panose="020B0209020203020207" pitchFamily="49" charset="-120"/>
                </a:rPr>
                <a:t>　</a:t>
              </a:r>
              <a:r>
                <a:rPr lang="zh-TW" altLang="en-US" sz="2400" spc="350" dirty="0" smtClean="0">
                  <a:solidFill>
                    <a:prstClr val="black"/>
                  </a:solidFill>
                  <a:latin typeface="Gen Jyuu Gothic Monospace Norma" panose="020B0209020203020207" pitchFamily="49" charset="-120"/>
                  <a:ea typeface="Gen Jyuu Gothic Monospace Norma" panose="020B0209020203020207" pitchFamily="49" charset="-120"/>
                  <a:cs typeface="Gen Jyuu Gothic Monospace Norma" panose="020B0209020203020207" pitchFamily="49" charset="-120"/>
                </a:rPr>
                <a:t>全國軟爛競賽男子組冠軍</a:t>
              </a:r>
              <a:endParaRPr lang="en-US" altLang="zh-TW" sz="2400" spc="350" dirty="0" smtClean="0">
                <a:solidFill>
                  <a:prstClr val="black"/>
                </a:solidFill>
                <a:latin typeface="Gen Jyuu Gothic Monospace Norma" panose="020B0209020203020207" pitchFamily="49" charset="-120"/>
                <a:ea typeface="Gen Jyuu Gothic Monospace Norma" panose="020B0209020203020207" pitchFamily="49" charset="-120"/>
                <a:cs typeface="Gen Jyuu Gothic Monospace Norma" panose="020B0209020203020207" pitchFamily="49" charset="-120"/>
              </a:endParaRPr>
            </a:p>
            <a:p>
              <a:pPr lvl="0"/>
              <a:r>
                <a:rPr lang="zh-TW" altLang="en-US" sz="2400" spc="350" dirty="0" smtClean="0">
                  <a:solidFill>
                    <a:prstClr val="black"/>
                  </a:solidFill>
                  <a:latin typeface="Gen Jyuu Gothic Monospace Norma" panose="020B0209020203020207" pitchFamily="49" charset="-120"/>
                  <a:ea typeface="Gen Jyuu Gothic Monospace Norma" panose="020B0209020203020207" pitchFamily="49" charset="-120"/>
                  <a:cs typeface="Gen Jyuu Gothic Monospace Norma" panose="020B0209020203020207" pitchFamily="49" charset="-120"/>
                </a:rPr>
                <a:t>　負責網頁細部與美術設計</a:t>
              </a:r>
              <a:endParaRPr lang="en-US" altLang="zh-TW" sz="2400" spc="350" dirty="0" smtClean="0">
                <a:solidFill>
                  <a:prstClr val="black"/>
                </a:solidFill>
                <a:latin typeface="Gen Jyuu Gothic Monospace Norma" panose="020B0209020203020207" pitchFamily="49" charset="-120"/>
                <a:ea typeface="Gen Jyuu Gothic Monospace Norma" panose="020B0209020203020207" pitchFamily="49" charset="-120"/>
                <a:cs typeface="Gen Jyuu Gothic Monospace Norma" panose="020B0209020203020207" pitchFamily="49" charset="-120"/>
              </a:endParaRPr>
            </a:p>
            <a:p>
              <a:pPr lvl="0"/>
              <a:r>
                <a:rPr lang="zh-TW" altLang="en-US" sz="2400" spc="350" dirty="0">
                  <a:solidFill>
                    <a:prstClr val="black"/>
                  </a:solidFill>
                  <a:latin typeface="Gen Jyuu Gothic Monospace Norma" panose="020B0209020203020207" pitchFamily="49" charset="-120"/>
                  <a:ea typeface="Gen Jyuu Gothic Monospace Norma" panose="020B0209020203020207" pitchFamily="49" charset="-120"/>
                  <a:cs typeface="Gen Jyuu Gothic Monospace Norma" panose="020B0209020203020207" pitchFamily="49" charset="-120"/>
                </a:rPr>
                <a:t>　前端</a:t>
              </a:r>
              <a:r>
                <a:rPr lang="zh-TW" altLang="en-US" sz="2400" spc="350" dirty="0" smtClean="0">
                  <a:solidFill>
                    <a:prstClr val="black"/>
                  </a:solidFill>
                  <a:latin typeface="Gen Jyuu Gothic Monospace Norma" panose="020B0209020203020207" pitchFamily="49" charset="-120"/>
                  <a:ea typeface="Gen Jyuu Gothic Monospace Norma" panose="020B0209020203020207" pitchFamily="49" charset="-120"/>
                  <a:cs typeface="Gen Jyuu Gothic Monospace Norma" panose="020B0209020203020207" pitchFamily="49" charset="-120"/>
                </a:rPr>
                <a:t>工程師</a:t>
              </a:r>
              <a:endParaRPr lang="en-US" altLang="zh-TW" sz="2400" spc="350" dirty="0" smtClean="0">
                <a:solidFill>
                  <a:prstClr val="black"/>
                </a:solidFill>
                <a:latin typeface="Gen Jyuu Gothic Monospace Norma" panose="020B0209020203020207" pitchFamily="49" charset="-120"/>
                <a:ea typeface="Gen Jyuu Gothic Monospace Norma" panose="020B0209020203020207" pitchFamily="49" charset="-120"/>
                <a:cs typeface="Gen Jyuu Gothic Monospace Norma" panose="020B0209020203020207" pitchFamily="49" charset="-120"/>
              </a:endParaRP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2332772" y="967425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solidFill>
                    <a:srgbClr val="7DFFE9"/>
                  </a:solidFill>
                  <a:latin typeface="Gen Jyuu Gothic Monospace Norma" panose="020B0209020203020207" pitchFamily="49" charset="-120"/>
                  <a:ea typeface="Gen Jyuu Gothic Monospace Norma" panose="020B0209020203020207" pitchFamily="49" charset="-120"/>
                  <a:cs typeface="Gen Jyuu Gothic Monospace Norma" panose="020B0209020203020207" pitchFamily="49" charset="-120"/>
                </a:rPr>
                <a:t>翁紫庭</a:t>
              </a:r>
            </a:p>
          </p:txBody>
        </p:sp>
      </p:grpSp>
      <p:pic>
        <p:nvPicPr>
          <p:cNvPr id="15" name="圖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60" y="2859990"/>
            <a:ext cx="1856400" cy="1872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440" y="495086"/>
            <a:ext cx="1872000" cy="1872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77871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96" y="942234"/>
            <a:ext cx="5580111" cy="3717749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940293"/>
            <a:ext cx="5580112" cy="371969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842242" y="307529"/>
            <a:ext cx="1800200" cy="720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1595450" y="4515966"/>
            <a:ext cx="288032" cy="2880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" name="群組 9"/>
          <p:cNvGrpSpPr/>
          <p:nvPr/>
        </p:nvGrpSpPr>
        <p:grpSpPr>
          <a:xfrm>
            <a:off x="5835233" y="3241468"/>
            <a:ext cx="1826141" cy="1400317"/>
            <a:chOff x="5772869" y="2836328"/>
            <a:chExt cx="1826141" cy="1400317"/>
          </a:xfrm>
        </p:grpSpPr>
        <p:sp>
          <p:nvSpPr>
            <p:cNvPr id="11" name="文字方塊 10"/>
            <p:cNvSpPr txBox="1"/>
            <p:nvPr/>
          </p:nvSpPr>
          <p:spPr>
            <a:xfrm>
              <a:off x="5772869" y="365187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n Jyuu Gothic Monospace Mediu" panose="020B0409020203020207" pitchFamily="49" charset="-120"/>
                  <a:ea typeface="Gen Jyuu Gothic Monospace Mediu" panose="020B0409020203020207" pitchFamily="49" charset="-120"/>
                  <a:cs typeface="Gen Jyuu Gothic Monospace Mediu" panose="020B0409020203020207" pitchFamily="49" charset="-120"/>
                </a:rPr>
                <a:t>時程規劃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5796136" y="2836328"/>
              <a:ext cx="87716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5400" b="1" dirty="0" smtClean="0">
                  <a:solidFill>
                    <a:srgbClr val="7DFFE9"/>
                  </a:solidFill>
                  <a:latin typeface="Gen Jyuu Gothic Monospace Bold" panose="020B0609020203020207" pitchFamily="49" charset="-120"/>
                  <a:ea typeface="Gen Jyuu Gothic Monospace Bold" panose="020B0609020203020207" pitchFamily="49" charset="-120"/>
                  <a:cs typeface="Gen Jyuu Gothic Monospace Bold" panose="020B0609020203020207" pitchFamily="49" charset="-120"/>
                </a:rPr>
                <a:t>#3</a:t>
              </a:r>
              <a:endParaRPr lang="zh-TW" altLang="en-US" sz="5400" dirty="0">
                <a:solidFill>
                  <a:srgbClr val="7DFFE9"/>
                </a:solidFill>
                <a:latin typeface="Gen Jyuu Gothic Monospace Bold" panose="020B0609020203020207" pitchFamily="49" charset="-120"/>
                <a:ea typeface="Gen Jyuu Gothic Monospace Bold" panose="020B0609020203020207" pitchFamily="49" charset="-120"/>
                <a:cs typeface="Gen Jyuu Gothic Monospace Bold" panose="020B0609020203020207" pitchFamily="49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184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  <a14:imgEffect>
                      <a14:brightnessContrast bright="-25000" contrast="-1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39552" y="843558"/>
            <a:ext cx="8064896" cy="403244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899592" y="612725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spc="500" dirty="0" smtClean="0">
                <a:solidFill>
                  <a:schemeClr val="bg1"/>
                </a:solidFill>
                <a:latin typeface="Noto Sans Mono CJK TC Bold" panose="020B0800000000000000" pitchFamily="34" charset="-120"/>
                <a:ea typeface="Noto Sans Mono CJK TC Bold" panose="020B0800000000000000" pitchFamily="34" charset="-120"/>
              </a:rPr>
              <a:t>TODO</a:t>
            </a:r>
            <a:endParaRPr lang="en-US" sz="2400" spc="500" dirty="0">
              <a:solidFill>
                <a:schemeClr val="bg1"/>
              </a:solidFill>
              <a:latin typeface="Noto Sans Mono CJK TC Bold" panose="020B0800000000000000" pitchFamily="34" charset="-120"/>
              <a:ea typeface="Noto Sans Mono CJK TC Bold" panose="020B0800000000000000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516216" y="612725"/>
            <a:ext cx="1685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spc="100" dirty="0" smtClean="0">
                <a:solidFill>
                  <a:schemeClr val="bg1"/>
                </a:solidFill>
                <a:latin typeface="Noto Sans Mono CJK TC Bold" panose="020B0800000000000000" pitchFamily="34" charset="-120"/>
                <a:ea typeface="Noto Sans Mono CJK TC Bold" panose="020B0800000000000000" pitchFamily="34" charset="-120"/>
              </a:rPr>
              <a:t>COMPLETED</a:t>
            </a:r>
            <a:endParaRPr lang="en-US" sz="2400" spc="100" dirty="0">
              <a:solidFill>
                <a:schemeClr val="bg1"/>
              </a:solidFill>
              <a:latin typeface="Noto Sans Mono CJK TC Bold" panose="020B0800000000000000" pitchFamily="34" charset="-120"/>
              <a:ea typeface="Noto Sans Mono CJK TC Bold" panose="020B0800000000000000" pitchFamily="34" charset="-120"/>
            </a:endParaRPr>
          </a:p>
        </p:txBody>
      </p:sp>
      <p:cxnSp>
        <p:nvCxnSpPr>
          <p:cNvPr id="21" name="直線接點 20"/>
          <p:cNvCxnSpPr>
            <a:stCxn id="16" idx="3"/>
            <a:endCxn id="19" idx="1"/>
          </p:cNvCxnSpPr>
          <p:nvPr/>
        </p:nvCxnSpPr>
        <p:spPr>
          <a:xfrm>
            <a:off x="1956292" y="843558"/>
            <a:ext cx="4559924" cy="0"/>
          </a:xfrm>
          <a:prstGeom prst="line">
            <a:avLst/>
          </a:prstGeom>
          <a:ln w="635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群組 24"/>
          <p:cNvGrpSpPr/>
          <p:nvPr/>
        </p:nvGrpSpPr>
        <p:grpSpPr>
          <a:xfrm>
            <a:off x="605799" y="1419622"/>
            <a:ext cx="1224136" cy="2868126"/>
            <a:chOff x="605799" y="1651283"/>
            <a:chExt cx="1224136" cy="2868126"/>
          </a:xfrm>
        </p:grpSpPr>
        <p:sp>
          <p:nvSpPr>
            <p:cNvPr id="23" name="文字方塊 22"/>
            <p:cNvSpPr txBox="1"/>
            <p:nvPr/>
          </p:nvSpPr>
          <p:spPr>
            <a:xfrm>
              <a:off x="605799" y="1651283"/>
              <a:ext cx="12241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rgbClr val="7DFFE9"/>
                  </a:solidFill>
                  <a:latin typeface="Gen Jyuu Gothic Monospace Bold" panose="020B0609020203020207" pitchFamily="49" charset="-120"/>
                  <a:ea typeface="Gen Jyuu Gothic Monospace Bold" panose="020B0609020203020207" pitchFamily="49" charset="-120"/>
                  <a:cs typeface="Gen Jyuu Gothic Monospace Bold" panose="020B0609020203020207" pitchFamily="49" charset="-120"/>
                </a:rPr>
                <a:t>Apr.</a:t>
              </a:r>
            </a:p>
            <a:p>
              <a:pPr algn="ctr"/>
              <a:r>
                <a:rPr lang="en-US" b="1" dirty="0">
                  <a:solidFill>
                    <a:srgbClr val="7DFFE9"/>
                  </a:solidFill>
                  <a:latin typeface="Gen Jyuu Gothic Monospace Bold" panose="020B0609020203020207" pitchFamily="49" charset="-120"/>
                  <a:ea typeface="Gen Jyuu Gothic Monospace Bold" panose="020B0609020203020207" pitchFamily="49" charset="-120"/>
                  <a:cs typeface="Gen Jyuu Gothic Monospace Bold" panose="020B0609020203020207" pitchFamily="49" charset="-120"/>
                </a:rPr>
                <a:t>20</a:t>
              </a: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987034" y="2359169"/>
              <a:ext cx="461665" cy="216024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pc="100" dirty="0" smtClean="0"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初步確認小組目標</a:t>
              </a:r>
              <a:endParaRPr lang="en-US" spc="100" dirty="0"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endParaRPr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1665349" y="1419622"/>
            <a:ext cx="1224136" cy="2868126"/>
            <a:chOff x="605799" y="1651283"/>
            <a:chExt cx="1224136" cy="2868126"/>
          </a:xfrm>
        </p:grpSpPr>
        <p:sp>
          <p:nvSpPr>
            <p:cNvPr id="28" name="文字方塊 27"/>
            <p:cNvSpPr txBox="1"/>
            <p:nvPr/>
          </p:nvSpPr>
          <p:spPr>
            <a:xfrm>
              <a:off x="605799" y="1651283"/>
              <a:ext cx="12241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rgbClr val="7DFFE9"/>
                  </a:solidFill>
                  <a:latin typeface="Gen Jyuu Gothic Monospace Bold" panose="020B0609020203020207" pitchFamily="49" charset="-120"/>
                  <a:ea typeface="Gen Jyuu Gothic Monospace Bold" panose="020B0609020203020207" pitchFamily="49" charset="-120"/>
                  <a:cs typeface="Gen Jyuu Gothic Monospace Bold" panose="020B0609020203020207" pitchFamily="49" charset="-120"/>
                </a:rPr>
                <a:t>May.</a:t>
              </a:r>
            </a:p>
            <a:p>
              <a:pPr algn="ctr"/>
              <a:r>
                <a:rPr lang="en-US" b="1" dirty="0">
                  <a:solidFill>
                    <a:srgbClr val="7DFFE9"/>
                  </a:solidFill>
                  <a:latin typeface="Gen Jyuu Gothic Monospace Bold" panose="020B0609020203020207" pitchFamily="49" charset="-120"/>
                  <a:ea typeface="Gen Jyuu Gothic Monospace Bold" panose="020B0609020203020207" pitchFamily="49" charset="-120"/>
                  <a:cs typeface="Gen Jyuu Gothic Monospace Bold" panose="020B0609020203020207" pitchFamily="49" charset="-120"/>
                </a:rPr>
                <a:t>03</a:t>
              </a:r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987034" y="2359169"/>
              <a:ext cx="461665" cy="216024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pc="100" dirty="0"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第一次實體會議</a:t>
              </a:r>
              <a:endParaRPr lang="en-US" spc="100" dirty="0"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endParaRPr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2787234" y="1419622"/>
            <a:ext cx="1224136" cy="2868126"/>
            <a:chOff x="605799" y="1651283"/>
            <a:chExt cx="1224136" cy="2868126"/>
          </a:xfrm>
        </p:grpSpPr>
        <p:sp>
          <p:nvSpPr>
            <p:cNvPr id="32" name="文字方塊 31"/>
            <p:cNvSpPr txBox="1"/>
            <p:nvPr/>
          </p:nvSpPr>
          <p:spPr>
            <a:xfrm>
              <a:off x="605799" y="1651283"/>
              <a:ext cx="12241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rgbClr val="7DFFE9"/>
                  </a:solidFill>
                  <a:latin typeface="Gen Jyuu Gothic Monospace Bold" panose="020B0609020203020207" pitchFamily="49" charset="-120"/>
                  <a:ea typeface="Gen Jyuu Gothic Monospace Bold" panose="020B0609020203020207" pitchFamily="49" charset="-120"/>
                  <a:cs typeface="Gen Jyuu Gothic Monospace Bold" panose="020B0609020203020207" pitchFamily="49" charset="-120"/>
                </a:rPr>
                <a:t>May.</a:t>
              </a:r>
            </a:p>
            <a:p>
              <a:pPr algn="ctr"/>
              <a:r>
                <a:rPr lang="en-US" b="1" dirty="0">
                  <a:solidFill>
                    <a:srgbClr val="7DFFE9"/>
                  </a:solidFill>
                  <a:latin typeface="Gen Jyuu Gothic Monospace Bold" panose="020B0609020203020207" pitchFamily="49" charset="-120"/>
                  <a:ea typeface="Gen Jyuu Gothic Monospace Bold" panose="020B0609020203020207" pitchFamily="49" charset="-120"/>
                  <a:cs typeface="Gen Jyuu Gothic Monospace Bold" panose="020B0609020203020207" pitchFamily="49" charset="-120"/>
                </a:rPr>
                <a:t>10</a:t>
              </a: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987034" y="2359169"/>
              <a:ext cx="461665" cy="216024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pc="100" dirty="0"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第二次實體會議</a:t>
              </a:r>
              <a:endParaRPr lang="en-US" spc="100" dirty="0"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endParaRPr>
            </a:p>
          </p:txBody>
        </p:sp>
      </p:grpSp>
      <p:grpSp>
        <p:nvGrpSpPr>
          <p:cNvPr id="34" name="群組 33"/>
          <p:cNvGrpSpPr/>
          <p:nvPr/>
        </p:nvGrpSpPr>
        <p:grpSpPr>
          <a:xfrm>
            <a:off x="3820185" y="1419622"/>
            <a:ext cx="1224136" cy="2868126"/>
            <a:chOff x="605799" y="1651283"/>
            <a:chExt cx="1224136" cy="2868126"/>
          </a:xfrm>
        </p:grpSpPr>
        <p:sp>
          <p:nvSpPr>
            <p:cNvPr id="36" name="文字方塊 35"/>
            <p:cNvSpPr txBox="1"/>
            <p:nvPr/>
          </p:nvSpPr>
          <p:spPr>
            <a:xfrm>
              <a:off x="605799" y="1651283"/>
              <a:ext cx="12241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rgbClr val="7DFFE9"/>
                  </a:solidFill>
                  <a:latin typeface="Gen Jyuu Gothic Monospace Bold" panose="020B0609020203020207" pitchFamily="49" charset="-120"/>
                  <a:ea typeface="Gen Jyuu Gothic Monospace Bold" panose="020B0609020203020207" pitchFamily="49" charset="-120"/>
                  <a:cs typeface="Gen Jyuu Gothic Monospace Bold" panose="020B0609020203020207" pitchFamily="49" charset="-120"/>
                </a:rPr>
                <a:t>May.</a:t>
              </a:r>
            </a:p>
            <a:p>
              <a:pPr algn="ctr"/>
              <a:r>
                <a:rPr lang="en-US" b="1" dirty="0">
                  <a:solidFill>
                    <a:srgbClr val="7DFFE9"/>
                  </a:solidFill>
                  <a:latin typeface="Gen Jyuu Gothic Monospace Bold" panose="020B0609020203020207" pitchFamily="49" charset="-120"/>
                  <a:ea typeface="Gen Jyuu Gothic Monospace Bold" panose="020B0609020203020207" pitchFamily="49" charset="-120"/>
                  <a:cs typeface="Gen Jyuu Gothic Monospace Bold" panose="020B0609020203020207" pitchFamily="49" charset="-120"/>
                </a:rPr>
                <a:t>21</a:t>
              </a:r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987034" y="2359169"/>
              <a:ext cx="461665" cy="216024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pc="100" dirty="0"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網頁雛形建構完成</a:t>
              </a:r>
              <a:endParaRPr lang="en-US" spc="100" dirty="0"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endParaRPr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4892736" y="1419622"/>
            <a:ext cx="1224136" cy="2868126"/>
            <a:chOff x="605799" y="1651283"/>
            <a:chExt cx="1224136" cy="2868126"/>
          </a:xfrm>
        </p:grpSpPr>
        <p:sp>
          <p:nvSpPr>
            <p:cNvPr id="45" name="文字方塊 44"/>
            <p:cNvSpPr txBox="1"/>
            <p:nvPr/>
          </p:nvSpPr>
          <p:spPr>
            <a:xfrm>
              <a:off x="605799" y="1651283"/>
              <a:ext cx="12241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rgbClr val="7DFFE9"/>
                  </a:solidFill>
                  <a:latin typeface="Gen Jyuu Gothic Monospace Bold" panose="020B0609020203020207" pitchFamily="49" charset="-120"/>
                  <a:ea typeface="Gen Jyuu Gothic Monospace Bold" panose="020B0609020203020207" pitchFamily="49" charset="-120"/>
                  <a:cs typeface="Gen Jyuu Gothic Monospace Bold" panose="020B0609020203020207" pitchFamily="49" charset="-120"/>
                </a:rPr>
                <a:t>May.</a:t>
              </a:r>
            </a:p>
            <a:p>
              <a:pPr algn="ctr"/>
              <a:r>
                <a:rPr lang="en-US" b="1" dirty="0">
                  <a:solidFill>
                    <a:srgbClr val="7DFFE9"/>
                  </a:solidFill>
                  <a:latin typeface="Gen Jyuu Gothic Monospace Bold" panose="020B0609020203020207" pitchFamily="49" charset="-120"/>
                  <a:ea typeface="Gen Jyuu Gothic Monospace Bold" panose="020B0609020203020207" pitchFamily="49" charset="-120"/>
                  <a:cs typeface="Gen Jyuu Gothic Monospace Bold" panose="020B0609020203020207" pitchFamily="49" charset="-120"/>
                </a:rPr>
                <a:t>31</a:t>
              </a:r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987034" y="2359169"/>
              <a:ext cx="461665" cy="216024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pc="100" dirty="0"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第三次實體會議</a:t>
              </a:r>
              <a:endParaRPr lang="en-US" spc="100" dirty="0"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endParaRPr>
            </a:p>
          </p:txBody>
        </p:sp>
      </p:grpSp>
      <p:grpSp>
        <p:nvGrpSpPr>
          <p:cNvPr id="47" name="群組 46"/>
          <p:cNvGrpSpPr/>
          <p:nvPr/>
        </p:nvGrpSpPr>
        <p:grpSpPr>
          <a:xfrm>
            <a:off x="6020266" y="1419622"/>
            <a:ext cx="1224136" cy="2868126"/>
            <a:chOff x="605799" y="1651283"/>
            <a:chExt cx="1224136" cy="2868126"/>
          </a:xfrm>
        </p:grpSpPr>
        <p:sp>
          <p:nvSpPr>
            <p:cNvPr id="49" name="文字方塊 48"/>
            <p:cNvSpPr txBox="1"/>
            <p:nvPr/>
          </p:nvSpPr>
          <p:spPr>
            <a:xfrm>
              <a:off x="605799" y="1651283"/>
              <a:ext cx="12241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rgbClr val="7DFFE9"/>
                  </a:solidFill>
                  <a:latin typeface="Gen Jyuu Gothic Monospace Bold" panose="020B0609020203020207" pitchFamily="49" charset="-120"/>
                  <a:ea typeface="Gen Jyuu Gothic Monospace Bold" panose="020B0609020203020207" pitchFamily="49" charset="-120"/>
                  <a:cs typeface="Gen Jyuu Gothic Monospace Bold" panose="020B0609020203020207" pitchFamily="49" charset="-120"/>
                </a:rPr>
                <a:t>Jun.</a:t>
              </a:r>
            </a:p>
            <a:p>
              <a:pPr algn="ctr"/>
              <a:r>
                <a:rPr lang="en-US" b="1" dirty="0">
                  <a:solidFill>
                    <a:srgbClr val="7DFFE9"/>
                  </a:solidFill>
                  <a:latin typeface="Gen Jyuu Gothic Monospace Bold" panose="020B0609020203020207" pitchFamily="49" charset="-120"/>
                  <a:ea typeface="Gen Jyuu Gothic Monospace Bold" panose="020B0609020203020207" pitchFamily="49" charset="-120"/>
                  <a:cs typeface="Gen Jyuu Gothic Monospace Bold" panose="020B0609020203020207" pitchFamily="49" charset="-120"/>
                </a:rPr>
                <a:t>07</a:t>
              </a:r>
            </a:p>
          </p:txBody>
        </p:sp>
        <p:sp>
          <p:nvSpPr>
            <p:cNvPr id="50" name="文字方塊 49"/>
            <p:cNvSpPr txBox="1"/>
            <p:nvPr/>
          </p:nvSpPr>
          <p:spPr>
            <a:xfrm>
              <a:off x="987034" y="2359169"/>
              <a:ext cx="461665" cy="216024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pc="100" dirty="0"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網頁功能測試</a:t>
              </a:r>
              <a:endParaRPr lang="en-US" spc="100" dirty="0"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endParaRPr>
            </a:p>
          </p:txBody>
        </p:sp>
      </p:grpSp>
      <p:grpSp>
        <p:nvGrpSpPr>
          <p:cNvPr id="51" name="群組 50"/>
          <p:cNvGrpSpPr/>
          <p:nvPr/>
        </p:nvGrpSpPr>
        <p:grpSpPr>
          <a:xfrm>
            <a:off x="7080487" y="1419622"/>
            <a:ext cx="1224136" cy="2868126"/>
            <a:chOff x="605799" y="1651283"/>
            <a:chExt cx="1224136" cy="2868126"/>
          </a:xfrm>
        </p:grpSpPr>
        <p:sp>
          <p:nvSpPr>
            <p:cNvPr id="53" name="文字方塊 52"/>
            <p:cNvSpPr txBox="1"/>
            <p:nvPr/>
          </p:nvSpPr>
          <p:spPr>
            <a:xfrm>
              <a:off x="605799" y="1651283"/>
              <a:ext cx="12241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rgbClr val="7DFFE9"/>
                  </a:solidFill>
                  <a:latin typeface="Gen Jyuu Gothic Monospace Bold" panose="020B0609020203020207" pitchFamily="49" charset="-120"/>
                  <a:ea typeface="Gen Jyuu Gothic Monospace Bold" panose="020B0609020203020207" pitchFamily="49" charset="-120"/>
                  <a:cs typeface="Gen Jyuu Gothic Monospace Bold" panose="020B0609020203020207" pitchFamily="49" charset="-120"/>
                </a:rPr>
                <a:t>Jun.</a:t>
              </a:r>
            </a:p>
            <a:p>
              <a:pPr algn="ctr"/>
              <a:r>
                <a:rPr lang="en-US" b="1" dirty="0">
                  <a:solidFill>
                    <a:srgbClr val="7DFFE9"/>
                  </a:solidFill>
                  <a:latin typeface="Gen Jyuu Gothic Monospace Bold" panose="020B0609020203020207" pitchFamily="49" charset="-120"/>
                  <a:ea typeface="Gen Jyuu Gothic Monospace Bold" panose="020B0609020203020207" pitchFamily="49" charset="-120"/>
                  <a:cs typeface="Gen Jyuu Gothic Monospace Bold" panose="020B0609020203020207" pitchFamily="49" charset="-120"/>
                </a:rPr>
                <a:t>07</a:t>
              </a:r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987034" y="2359169"/>
              <a:ext cx="461665" cy="216024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pc="100" dirty="0">
                  <a:latin typeface="Gen Jyuu Gothic Medium" panose="020B0402020203020207" pitchFamily="34" charset="-120"/>
                  <a:ea typeface="Gen Jyuu Gothic Medium" panose="020B0402020203020207" pitchFamily="34" charset="-120"/>
                  <a:cs typeface="Gen Jyuu Gothic Medium" panose="020B0402020203020207" pitchFamily="34" charset="-120"/>
                </a:rPr>
                <a:t>預定網頁完成日</a:t>
              </a:r>
              <a:endParaRPr lang="en-US" spc="100" dirty="0">
                <a:latin typeface="Gen Jyuu Gothic Medium" panose="020B0402020203020207" pitchFamily="34" charset="-120"/>
                <a:ea typeface="Gen Jyuu Gothic Medium" panose="020B0402020203020207" pitchFamily="34" charset="-120"/>
                <a:cs typeface="Gen Jyuu Gothic Medium" panose="020B0402020203020207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2282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95" y="935367"/>
            <a:ext cx="5580111" cy="372461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940293"/>
            <a:ext cx="5580112" cy="371969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842242" y="307529"/>
            <a:ext cx="1800200" cy="720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1595450" y="4515966"/>
            <a:ext cx="288032" cy="2880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" name="群組 9"/>
          <p:cNvGrpSpPr/>
          <p:nvPr/>
        </p:nvGrpSpPr>
        <p:grpSpPr>
          <a:xfrm>
            <a:off x="5835233" y="3241468"/>
            <a:ext cx="1826141" cy="1400317"/>
            <a:chOff x="5772869" y="2836328"/>
            <a:chExt cx="1826141" cy="1400317"/>
          </a:xfrm>
        </p:grpSpPr>
        <p:sp>
          <p:nvSpPr>
            <p:cNvPr id="11" name="文字方塊 10"/>
            <p:cNvSpPr txBox="1"/>
            <p:nvPr/>
          </p:nvSpPr>
          <p:spPr>
            <a:xfrm>
              <a:off x="5772869" y="365187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n Jyuu Gothic Monospace Mediu" panose="020B0409020203020207" pitchFamily="49" charset="-120"/>
                  <a:ea typeface="Gen Jyuu Gothic Monospace Mediu" panose="020B0409020203020207" pitchFamily="49" charset="-120"/>
                  <a:cs typeface="Gen Jyuu Gothic Monospace Mediu" panose="020B0409020203020207" pitchFamily="49" charset="-120"/>
                </a:rPr>
                <a:t>設計綱要</a:t>
              </a:r>
              <a:endParaRPr lang="zh-TW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n Jyuu Gothic Monospace Mediu" panose="020B0409020203020207" pitchFamily="49" charset="-120"/>
                <a:ea typeface="Gen Jyuu Gothic Monospace Mediu" panose="020B0409020203020207" pitchFamily="49" charset="-120"/>
                <a:cs typeface="Gen Jyuu Gothic Monospace Mediu" panose="020B0409020203020207" pitchFamily="49" charset="-12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796136" y="2836328"/>
              <a:ext cx="87716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5400" b="1" dirty="0" smtClean="0">
                  <a:solidFill>
                    <a:srgbClr val="7DFFE9"/>
                  </a:solidFill>
                  <a:latin typeface="Gen Jyuu Gothic Monospace Bold" panose="020B0609020203020207" pitchFamily="49" charset="-120"/>
                  <a:ea typeface="Gen Jyuu Gothic Monospace Bold" panose="020B0609020203020207" pitchFamily="49" charset="-120"/>
                  <a:cs typeface="Gen Jyuu Gothic Monospace Bold" panose="020B0609020203020207" pitchFamily="49" charset="-120"/>
                </a:rPr>
                <a:t>#4</a:t>
              </a:r>
              <a:endParaRPr lang="zh-TW" altLang="en-US" sz="5400" dirty="0">
                <a:solidFill>
                  <a:srgbClr val="7DFFE9"/>
                </a:solidFill>
                <a:latin typeface="Gen Jyuu Gothic Monospace Bold" panose="020B0609020203020207" pitchFamily="49" charset="-120"/>
                <a:ea typeface="Gen Jyuu Gothic Monospace Bold" panose="020B0609020203020207" pitchFamily="49" charset="-120"/>
                <a:cs typeface="Gen Jyuu Gothic Monospace Bold" panose="020B0609020203020207" pitchFamily="49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101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169</Words>
  <Application>Microsoft Office PowerPoint</Application>
  <PresentationFormat>如螢幕大小 (16:9)</PresentationFormat>
  <Paragraphs>63</Paragraphs>
  <Slides>16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17" baseType="lpstr"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34</cp:revision>
  <dcterms:created xsi:type="dcterms:W3CDTF">2017-04-23T15:05:32Z</dcterms:created>
  <dcterms:modified xsi:type="dcterms:W3CDTF">2017-04-24T10:08:57Z</dcterms:modified>
</cp:coreProperties>
</file>